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1"/>
  </p:sldMasterIdLst>
  <p:sldIdLst>
    <p:sldId id="263" r:id="rId22"/>
    <p:sldId id="264" r:id="rId23"/>
    <p:sldId id="267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92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68" r:id="rId47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5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8.xml"/><Relationship Id="rId11" Type="http://schemas.openxmlformats.org/officeDocument/2006/relationships/customXml" Target="../customXml/item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0" Type="http://schemas.openxmlformats.org/officeDocument/2006/relationships/customXml" Target="../customXml/item20.xml"/><Relationship Id="rId41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6.xml"/><Relationship Id="rId7" Type="http://schemas.openxmlformats.org/officeDocument/2006/relationships/image" Target="../media/image4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5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10" Type="http://schemas.openxmlformats.org/officeDocument/2006/relationships/image" Target="../media/image7.pn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8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4.xml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2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../customXml/item1.xml"/><Relationship Id="rId7" Type="http://schemas.openxmlformats.org/officeDocument/2006/relationships/image" Target="../media/image15.png"/><Relationship Id="rId2" Type="http://schemas.openxmlformats.org/officeDocument/2006/relationships/customXml" Target="../../customXml/item20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14.png"/><Relationship Id="rId5" Type="http://schemas.openxmlformats.org/officeDocument/2006/relationships/image" Target="../media/image17.jpg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2508" y="4122782"/>
            <a:ext cx="13716000" cy="240755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9200" cap="all" baseline="0">
                <a:solidFill>
                  <a:srgbClr val="23755A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r>
              <a:rPr lang="en-US" dirty="0"/>
              <a:t> da palestra</a:t>
            </a:r>
            <a:br>
              <a:rPr lang="en-US" dirty="0"/>
            </a:br>
            <a:r>
              <a:rPr lang="en-US" dirty="0"/>
              <a:t>teste </a:t>
            </a:r>
            <a:r>
              <a:rPr lang="en-US" dirty="0" err="1"/>
              <a:t>preenchimento</a:t>
            </a:r>
            <a:endParaRPr lang="en-US" dirty="0"/>
          </a:p>
        </p:txBody>
      </p:sp>
      <p:pic>
        <p:nvPicPr>
          <p:cNvPr id="8" name="Imagem 7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68" y="678647"/>
            <a:ext cx="8343712" cy="21359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4676" y="9109915"/>
            <a:ext cx="1225590" cy="96515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>
            <p:custDataLst>
              <p:custData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7486" y="7124700"/>
            <a:ext cx="1006194" cy="162877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2"/>
          <a:stretch/>
        </p:blipFill>
        <p:spPr>
          <a:xfrm>
            <a:off x="0" y="7562497"/>
            <a:ext cx="1350090" cy="445648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6"/>
          <a:stretch/>
        </p:blipFill>
        <p:spPr>
          <a:xfrm>
            <a:off x="0" y="8215620"/>
            <a:ext cx="1350090" cy="445405"/>
          </a:xfrm>
          <a:prstGeom prst="rect">
            <a:avLst/>
          </a:prstGeom>
        </p:spPr>
      </p:pic>
      <p:sp>
        <p:nvSpPr>
          <p:cNvPr id="16" name="Espaço Reservado para Texto 15"/>
          <p:cNvSpPr>
            <a:spLocks noGrp="1"/>
          </p:cNvSpPr>
          <p:nvPr>
            <p:ph type="body" sz="quarter" idx="10" hasCustomPrompt="1"/>
          </p:nvPr>
        </p:nvSpPr>
        <p:spPr>
          <a:xfrm>
            <a:off x="1454150" y="7499350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Nome</a:t>
            </a:r>
          </a:p>
        </p:txBody>
      </p:sp>
      <p:sp>
        <p:nvSpPr>
          <p:cNvPr id="17" name="Espaço Reservado para Texto 15"/>
          <p:cNvSpPr>
            <a:spLocks noGrp="1"/>
          </p:cNvSpPr>
          <p:nvPr>
            <p:ph type="body" sz="quarter" idx="11" hasCustomPrompt="1"/>
          </p:nvPr>
        </p:nvSpPr>
        <p:spPr>
          <a:xfrm>
            <a:off x="1463926" y="8141912"/>
            <a:ext cx="11461750" cy="5191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300" baseline="0">
                <a:solidFill>
                  <a:srgbClr val="4E5447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pt-BR" dirty="0"/>
              <a:t>Instituição</a:t>
            </a:r>
          </a:p>
        </p:txBody>
      </p:sp>
    </p:spTree>
    <p:extLst>
      <p:ext uri="{BB962C8B-B14F-4D97-AF65-F5344CB8AC3E}">
        <p14:creationId xmlns:p14="http://schemas.microsoft.com/office/powerpoint/2010/main" val="117887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989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0325" y="450437"/>
            <a:ext cx="16287350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6300" cap="none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1000125" y="3038167"/>
            <a:ext cx="16287750" cy="492626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6000"/>
              </a:lnSpc>
              <a:spcBef>
                <a:spcPts val="2400"/>
              </a:spcBef>
              <a:buNone/>
              <a:defRPr sz="5000">
                <a:solidFill>
                  <a:schemeClr val="bg1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9882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3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186" y="524177"/>
            <a:ext cx="11665975" cy="12161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ts val="9200"/>
              </a:lnSpc>
              <a:defRPr sz="7000" cap="none" baseline="0">
                <a:solidFill>
                  <a:srgbClr val="476559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r>
              <a:rPr lang="en-US" dirty="0" err="1"/>
              <a:t>Título</a:t>
            </a:r>
            <a:endParaRPr lang="en-US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819150" y="2336038"/>
            <a:ext cx="16725900" cy="626549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3600"/>
              </a:lnSpc>
              <a:spcBef>
                <a:spcPts val="2400"/>
              </a:spcBef>
              <a:buNone/>
              <a:defRPr sz="3000">
                <a:solidFill>
                  <a:srgbClr val="565755"/>
                </a:solidFill>
              </a:defRPr>
            </a:lvl1pPr>
            <a:lvl2pPr marL="685800" indent="0" algn="ctr">
              <a:buNone/>
              <a:defRPr>
                <a:solidFill>
                  <a:schemeClr val="bg1"/>
                </a:solidFill>
              </a:defRPr>
            </a:lvl2pPr>
            <a:lvl3pPr marL="1371600" indent="0" algn="ctr">
              <a:buNone/>
              <a:defRPr>
                <a:solidFill>
                  <a:schemeClr val="bg1"/>
                </a:solidFill>
              </a:defRPr>
            </a:lvl3pPr>
            <a:lvl4pPr marL="2057400" indent="0" algn="ctr">
              <a:buNone/>
              <a:defRPr>
                <a:solidFill>
                  <a:schemeClr val="bg1"/>
                </a:solidFill>
              </a:defRPr>
            </a:lvl4pPr>
            <a:lvl5pPr marL="27432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5510" y="458039"/>
            <a:ext cx="4889463" cy="125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10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445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m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4922882"/>
            <a:ext cx="13716000" cy="1135018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lnSpc>
                <a:spcPts val="9200"/>
              </a:lnSpc>
              <a:defRPr sz="9400" cap="all" baseline="0">
                <a:solidFill>
                  <a:schemeClr val="bg1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 userDrawn="1">
            <p:custDataLst>
              <p:custData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99" y="735710"/>
            <a:ext cx="9533203" cy="2510410"/>
          </a:xfrm>
          <a:prstGeom prst="rect">
            <a:avLst/>
          </a:prstGeom>
        </p:spPr>
      </p:pic>
      <p:grpSp>
        <p:nvGrpSpPr>
          <p:cNvPr id="19" name="Agrupar 18"/>
          <p:cNvGrpSpPr/>
          <p:nvPr userDrawn="1"/>
        </p:nvGrpSpPr>
        <p:grpSpPr>
          <a:xfrm>
            <a:off x="7343775" y="8902699"/>
            <a:ext cx="3600450" cy="1397000"/>
            <a:chOff x="7353300" y="8902699"/>
            <a:chExt cx="3600450" cy="1397000"/>
          </a:xfrm>
        </p:grpSpPr>
        <p:sp>
          <p:nvSpPr>
            <p:cNvPr id="7" name="Retângulo Arredondado 6"/>
            <p:cNvSpPr/>
            <p:nvPr userDrawn="1"/>
          </p:nvSpPr>
          <p:spPr>
            <a:xfrm>
              <a:off x="7353300" y="8902699"/>
              <a:ext cx="3600450" cy="1397000"/>
            </a:xfrm>
            <a:custGeom>
              <a:avLst/>
              <a:gdLst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305864 w 3594100"/>
                <a:gd name="connsiteY6" fmla="*/ 1835150 h 1835150"/>
                <a:gd name="connsiteX7" fmla="*/ 0 w 3594100"/>
                <a:gd name="connsiteY7" fmla="*/ 1529286 h 1835150"/>
                <a:gd name="connsiteX8" fmla="*/ 0 w 3594100"/>
                <a:gd name="connsiteY8" fmla="*/ 305864 h 1835150"/>
                <a:gd name="connsiteX0" fmla="*/ 0 w 3594100"/>
                <a:gd name="connsiteY0" fmla="*/ 305864 h 1835150"/>
                <a:gd name="connsiteX1" fmla="*/ 305864 w 3594100"/>
                <a:gd name="connsiteY1" fmla="*/ 0 h 1835150"/>
                <a:gd name="connsiteX2" fmla="*/ 3288236 w 3594100"/>
                <a:gd name="connsiteY2" fmla="*/ 0 h 1835150"/>
                <a:gd name="connsiteX3" fmla="*/ 3594100 w 3594100"/>
                <a:gd name="connsiteY3" fmla="*/ 305864 h 1835150"/>
                <a:gd name="connsiteX4" fmla="*/ 3594100 w 3594100"/>
                <a:gd name="connsiteY4" fmla="*/ 1529286 h 1835150"/>
                <a:gd name="connsiteX5" fmla="*/ 3288236 w 3594100"/>
                <a:gd name="connsiteY5" fmla="*/ 1835150 h 1835150"/>
                <a:gd name="connsiteX6" fmla="*/ 0 w 3594100"/>
                <a:gd name="connsiteY6" fmla="*/ 1529286 h 1835150"/>
                <a:gd name="connsiteX7" fmla="*/ 0 w 3594100"/>
                <a:gd name="connsiteY7" fmla="*/ 305864 h 1835150"/>
                <a:gd name="connsiteX0" fmla="*/ 0 w 3594100"/>
                <a:gd name="connsiteY0" fmla="*/ 305864 h 1682214"/>
                <a:gd name="connsiteX1" fmla="*/ 305864 w 3594100"/>
                <a:gd name="connsiteY1" fmla="*/ 0 h 1682214"/>
                <a:gd name="connsiteX2" fmla="*/ 3288236 w 3594100"/>
                <a:gd name="connsiteY2" fmla="*/ 0 h 1682214"/>
                <a:gd name="connsiteX3" fmla="*/ 3594100 w 3594100"/>
                <a:gd name="connsiteY3" fmla="*/ 305864 h 1682214"/>
                <a:gd name="connsiteX4" fmla="*/ 3594100 w 3594100"/>
                <a:gd name="connsiteY4" fmla="*/ 1529286 h 1682214"/>
                <a:gd name="connsiteX5" fmla="*/ 0 w 3594100"/>
                <a:gd name="connsiteY5" fmla="*/ 1529286 h 1682214"/>
                <a:gd name="connsiteX6" fmla="*/ 0 w 3594100"/>
                <a:gd name="connsiteY6" fmla="*/ 305864 h 1682214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94100 w 3594100"/>
                <a:gd name="connsiteY4" fmla="*/ 1529286 h 1615968"/>
                <a:gd name="connsiteX5" fmla="*/ 0 w 3594100"/>
                <a:gd name="connsiteY5" fmla="*/ 1529286 h 1615968"/>
                <a:gd name="connsiteX6" fmla="*/ 0 w 3594100"/>
                <a:gd name="connsiteY6" fmla="*/ 305864 h 1615968"/>
                <a:gd name="connsiteX0" fmla="*/ 0 w 3594100"/>
                <a:gd name="connsiteY0" fmla="*/ 305864 h 1615968"/>
                <a:gd name="connsiteX1" fmla="*/ 305864 w 3594100"/>
                <a:gd name="connsiteY1" fmla="*/ 0 h 1615968"/>
                <a:gd name="connsiteX2" fmla="*/ 3288236 w 3594100"/>
                <a:gd name="connsiteY2" fmla="*/ 0 h 1615968"/>
                <a:gd name="connsiteX3" fmla="*/ 3594100 w 3594100"/>
                <a:gd name="connsiteY3" fmla="*/ 305864 h 1615968"/>
                <a:gd name="connsiteX4" fmla="*/ 3587750 w 3594100"/>
                <a:gd name="connsiteY4" fmla="*/ 1397000 h 1615968"/>
                <a:gd name="connsiteX5" fmla="*/ 3594100 w 3594100"/>
                <a:gd name="connsiteY5" fmla="*/ 1529286 h 1615968"/>
                <a:gd name="connsiteX6" fmla="*/ 0 w 3594100"/>
                <a:gd name="connsiteY6" fmla="*/ 1529286 h 1615968"/>
                <a:gd name="connsiteX7" fmla="*/ 0 w 3594100"/>
                <a:gd name="connsiteY7" fmla="*/ 305864 h 1615968"/>
                <a:gd name="connsiteX0" fmla="*/ 6350 w 3600450"/>
                <a:gd name="connsiteY0" fmla="*/ 305864 h 1615968"/>
                <a:gd name="connsiteX1" fmla="*/ 312214 w 3600450"/>
                <a:gd name="connsiteY1" fmla="*/ 0 h 1615968"/>
                <a:gd name="connsiteX2" fmla="*/ 3294586 w 3600450"/>
                <a:gd name="connsiteY2" fmla="*/ 0 h 1615968"/>
                <a:gd name="connsiteX3" fmla="*/ 3600450 w 3600450"/>
                <a:gd name="connsiteY3" fmla="*/ 305864 h 1615968"/>
                <a:gd name="connsiteX4" fmla="*/ 3594100 w 3600450"/>
                <a:gd name="connsiteY4" fmla="*/ 1397000 h 1615968"/>
                <a:gd name="connsiteX5" fmla="*/ 3600450 w 3600450"/>
                <a:gd name="connsiteY5" fmla="*/ 1529286 h 1615968"/>
                <a:gd name="connsiteX6" fmla="*/ 6350 w 3600450"/>
                <a:gd name="connsiteY6" fmla="*/ 1529286 h 1615968"/>
                <a:gd name="connsiteX7" fmla="*/ 0 w 3600450"/>
                <a:gd name="connsiteY7" fmla="*/ 1384300 h 1615968"/>
                <a:gd name="connsiteX8" fmla="*/ 6350 w 3600450"/>
                <a:gd name="connsiteY8" fmla="*/ 305864 h 1615968"/>
                <a:gd name="connsiteX0" fmla="*/ 6350 w 3600450"/>
                <a:gd name="connsiteY0" fmla="*/ 305864 h 1536255"/>
                <a:gd name="connsiteX1" fmla="*/ 312214 w 3600450"/>
                <a:gd name="connsiteY1" fmla="*/ 0 h 1536255"/>
                <a:gd name="connsiteX2" fmla="*/ 3294586 w 3600450"/>
                <a:gd name="connsiteY2" fmla="*/ 0 h 1536255"/>
                <a:gd name="connsiteX3" fmla="*/ 3600450 w 3600450"/>
                <a:gd name="connsiteY3" fmla="*/ 305864 h 1536255"/>
                <a:gd name="connsiteX4" fmla="*/ 3594100 w 3600450"/>
                <a:gd name="connsiteY4" fmla="*/ 1397000 h 1536255"/>
                <a:gd name="connsiteX5" fmla="*/ 3600450 w 3600450"/>
                <a:gd name="connsiteY5" fmla="*/ 1529286 h 1536255"/>
                <a:gd name="connsiteX6" fmla="*/ 0 w 3600450"/>
                <a:gd name="connsiteY6" fmla="*/ 1384300 h 1536255"/>
                <a:gd name="connsiteX7" fmla="*/ 6350 w 3600450"/>
                <a:gd name="connsiteY7" fmla="*/ 305864 h 1536255"/>
                <a:gd name="connsiteX0" fmla="*/ 6350 w 3600450"/>
                <a:gd name="connsiteY0" fmla="*/ 305864 h 1397000"/>
                <a:gd name="connsiteX1" fmla="*/ 312214 w 3600450"/>
                <a:gd name="connsiteY1" fmla="*/ 0 h 1397000"/>
                <a:gd name="connsiteX2" fmla="*/ 3294586 w 3600450"/>
                <a:gd name="connsiteY2" fmla="*/ 0 h 1397000"/>
                <a:gd name="connsiteX3" fmla="*/ 3600450 w 3600450"/>
                <a:gd name="connsiteY3" fmla="*/ 305864 h 1397000"/>
                <a:gd name="connsiteX4" fmla="*/ 3594100 w 3600450"/>
                <a:gd name="connsiteY4" fmla="*/ 1397000 h 1397000"/>
                <a:gd name="connsiteX5" fmla="*/ 0 w 3600450"/>
                <a:gd name="connsiteY5" fmla="*/ 1384300 h 1397000"/>
                <a:gd name="connsiteX6" fmla="*/ 6350 w 3600450"/>
                <a:gd name="connsiteY6" fmla="*/ 305864 h 139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00450" h="1397000">
                  <a:moveTo>
                    <a:pt x="6350" y="305864"/>
                  </a:moveTo>
                  <a:cubicBezTo>
                    <a:pt x="6350" y="136940"/>
                    <a:pt x="143290" y="0"/>
                    <a:pt x="312214" y="0"/>
                  </a:cubicBezTo>
                  <a:lnTo>
                    <a:pt x="3294586" y="0"/>
                  </a:lnTo>
                  <a:cubicBezTo>
                    <a:pt x="3463510" y="0"/>
                    <a:pt x="3600450" y="136940"/>
                    <a:pt x="3600450" y="305864"/>
                  </a:cubicBezTo>
                  <a:cubicBezTo>
                    <a:pt x="3598333" y="669576"/>
                    <a:pt x="3596217" y="1033288"/>
                    <a:pt x="3594100" y="1397000"/>
                  </a:cubicBezTo>
                  <a:lnTo>
                    <a:pt x="0" y="1384300"/>
                  </a:lnTo>
                  <a:cubicBezTo>
                    <a:pt x="2117" y="1024821"/>
                    <a:pt x="4233" y="665343"/>
                    <a:pt x="6350" y="3058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" name="Imagem 4"/>
            <p:cNvPicPr>
              <a:picLocks noChangeAspect="1"/>
            </p:cNvPicPr>
            <p:nvPr userDrawn="1">
              <p:custDataLst>
                <p:custData r:id="rId2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6921" y="9160670"/>
              <a:ext cx="1100605" cy="877045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 userDrawn="1">
              <p:custDataLst>
                <p:custData r:id="rId3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9906" y="9286597"/>
              <a:ext cx="1421719" cy="6028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13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9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customXml" Target="../../customXml/item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customXml" Target="../../customXml/item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customXml" Target="../../customXml/item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2507" y="3313787"/>
            <a:ext cx="15020807" cy="1551034"/>
          </a:xfrm>
        </p:spPr>
        <p:txBody>
          <a:bodyPr/>
          <a:lstStyle/>
          <a:p>
            <a:r>
              <a:rPr lang="en-US" sz="6000" b="1" dirty="0"/>
              <a:t>Learning From A Distance:</a:t>
            </a:r>
            <a:br>
              <a:rPr lang="en-US" sz="6000" b="1" dirty="0"/>
            </a:br>
            <a:r>
              <a:rPr lang="en-US" sz="6000" b="1" dirty="0"/>
              <a:t>How Pathology Education</a:t>
            </a:r>
            <a:br>
              <a:rPr lang="en-US" sz="6000" b="1" dirty="0"/>
            </a:br>
            <a:r>
              <a:rPr lang="en-US" sz="6000" b="1" dirty="0"/>
              <a:t>Has Changed Since 2019</a:t>
            </a:r>
            <a:endParaRPr lang="pt-BR" sz="60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Raul S. Gonzalez, MD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Emory University Hospital</a:t>
            </a:r>
          </a:p>
        </p:txBody>
      </p:sp>
      <p:pic>
        <p:nvPicPr>
          <p:cNvPr id="5" name="Imagem 4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08" y="3417932"/>
            <a:ext cx="3521392" cy="32572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>
            <p:custDataLst>
              <p:custData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012508" y="6689115"/>
            <a:ext cx="3521392" cy="3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6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664CE-595F-CC35-672F-CEA26A0C6F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8C555D-9FB5-8939-0F53-30E4659330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DC0CFA5-0FA6-35AF-02F4-5AC0E68367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" y="421310"/>
            <a:ext cx="18191904" cy="8911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80933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71CC1-3682-B163-24A4-43A0FB292C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F0549-9AA9-3BFF-3BD9-ADC6A5A94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5664A3E3-D697-2549-B546-A6254C11B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07" y="996564"/>
            <a:ext cx="18201129" cy="781951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69655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7844D-E09C-2F5F-1232-CA9651621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Benefits of Traditional Pathology Education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6734F6-9529-2FBE-98EF-D6127B6BD3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Tried, tested, and true (quality of information)</a:t>
            </a:r>
          </a:p>
          <a:p>
            <a:r>
              <a:rPr lang="en-US" dirty="0"/>
              <a:t>Organic flow of in-person interaction</a:t>
            </a:r>
          </a:p>
          <a:p>
            <a:r>
              <a:rPr lang="en-US" dirty="0"/>
              <a:t>Traditional lecture format does work for some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040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1E17D-BB9F-E983-ABF3-DB8625CAC1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Benefits of Modern Pathology Education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B2DC-017A-F659-D1F5-6A41B8562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High volume of educational material (quantity of information)</a:t>
            </a:r>
          </a:p>
          <a:p>
            <a:r>
              <a:rPr lang="en-US" dirty="0"/>
              <a:t>Most material is free to access</a:t>
            </a:r>
          </a:p>
          <a:p>
            <a:r>
              <a:rPr lang="en-US" dirty="0"/>
              <a:t>Variety of learning approaches accommodated</a:t>
            </a:r>
          </a:p>
          <a:p>
            <a:r>
              <a:rPr lang="en-US" dirty="0"/>
              <a:t>Different perspectives can lead to robust, well-rounded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5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8CBE-0DF2-C49F-7682-865555A0CA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How Do Pathologists Feel About This?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11E74-6DC4-7733-526D-8FD2AC7AFA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D3559FF-4F82-333F-30F8-6E551A6E6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65" y="2455156"/>
            <a:ext cx="18147997" cy="47023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55908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5CFB-2574-7B1F-084B-FA32F28E21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5C95C2-842C-4ED8-BC14-792D59F8A0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74624BE-C36A-DA43-1954-45E6A40695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161" y="19331"/>
            <a:ext cx="11267585" cy="102563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7234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BF4A6-4A26-FD52-E09B-4EA4D6D335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591D1-0C5F-ACBE-D701-B29B5781EF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018651D-F0FC-2C20-1832-E6EE3FF18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5167" y="19278"/>
            <a:ext cx="10167940" cy="1023221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4632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A7B0D-88F8-DBC0-4D72-F5D31D7990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Whole Slide Images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9F547-0DDB-1939-E5F5-4E2CF1FD5B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Becoming more common</a:t>
            </a:r>
          </a:p>
          <a:p>
            <a:r>
              <a:rPr lang="en-US" dirty="0"/>
              <a:t>Several laboratories using for primary diagnosis and/or archival storage</a:t>
            </a:r>
          </a:p>
          <a:p>
            <a:r>
              <a:rPr lang="en-US" dirty="0"/>
              <a:t>Can be used for educational presentations and for educational resources</a:t>
            </a:r>
          </a:p>
          <a:p>
            <a:r>
              <a:rPr lang="en-US" dirty="0"/>
              <a:t>Quality has improved</a:t>
            </a:r>
          </a:p>
          <a:p>
            <a:endParaRPr lang="en-US" dirty="0"/>
          </a:p>
          <a:p>
            <a:r>
              <a:rPr lang="en-US" dirty="0"/>
              <a:t>Concerns: expensive to implement and maintain digital solution; file storage; no 3rd dimension to slides</a:t>
            </a:r>
          </a:p>
          <a:p>
            <a:r>
              <a:rPr lang="en-US" dirty="0"/>
              <a:t>Some pathologists will always prefer glass slides!</a:t>
            </a:r>
          </a:p>
        </p:txBody>
      </p:sp>
    </p:spTree>
    <p:extLst>
      <p:ext uri="{BB962C8B-B14F-4D97-AF65-F5344CB8AC3E}">
        <p14:creationId xmlns:p14="http://schemas.microsoft.com/office/powerpoint/2010/main" val="234218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2182F-1AF5-FCDB-841B-D1E316774B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Pathologists and Social Media in 2022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24ED0-B7CE-63CA-A05C-C28F7F9B6D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0D46F1B-249D-6651-D6A3-9B561EDCB5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83" y="2355806"/>
            <a:ext cx="18120560" cy="31873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1334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72665-7E29-E0A0-30FB-7622B7C85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8A0336-F2BE-333D-5185-4B64CE70B9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496350FC-CBDF-BFEB-8888-3B89253D2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18006" y="19331"/>
            <a:ext cx="9261051" cy="10252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43440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Disclosure of Relevant Financial Relationships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2104372" y="2156001"/>
            <a:ext cx="14179463" cy="6538791"/>
          </a:xfrm>
        </p:spPr>
        <p:txBody>
          <a:bodyPr/>
          <a:lstStyle/>
          <a:p>
            <a:r>
              <a:rPr lang="en-US" dirty="0"/>
              <a:t>I have done consulting work for</a:t>
            </a:r>
          </a:p>
          <a:p>
            <a:pPr lvl="1"/>
            <a:r>
              <a:rPr lang="en-US" dirty="0"/>
              <a:t>Astellas Pharma Inc</a:t>
            </a:r>
          </a:p>
          <a:p>
            <a:pPr lvl="1"/>
            <a:r>
              <a:rPr lang="en-US" dirty="0"/>
              <a:t>Bristol Myers Squibb</a:t>
            </a:r>
          </a:p>
          <a:p>
            <a:pPr lvl="1"/>
            <a:r>
              <a:rPr lang="en-US" dirty="0"/>
              <a:t>GlaxoSmithKline</a:t>
            </a:r>
          </a:p>
          <a:p>
            <a:pPr lvl="1"/>
            <a:r>
              <a:rPr lang="en-US" dirty="0"/>
              <a:t>Vertex Pharmaceuticals</a:t>
            </a:r>
          </a:p>
          <a:p>
            <a:r>
              <a:rPr lang="en-US" dirty="0"/>
              <a:t>No information related to these activities will be discussed in this talk</a:t>
            </a:r>
          </a:p>
          <a:p>
            <a:r>
              <a:rPr lang="en-US" sz="2800" dirty="0"/>
              <a:t>*I have done work for </a:t>
            </a:r>
            <a:r>
              <a:rPr lang="en-US" sz="2800" dirty="0" err="1"/>
              <a:t>PathologyOutlines</a:t>
            </a:r>
            <a:r>
              <a:rPr lang="en-US" sz="2800" dirty="0"/>
              <a:t>, I co-founded VPGR, I have given </a:t>
            </a:r>
            <a:r>
              <a:rPr lang="en-US" sz="2800" dirty="0" err="1"/>
              <a:t>pathCast</a:t>
            </a:r>
            <a:r>
              <a:rPr lang="en-US" sz="2800" dirty="0"/>
              <a:t> lectures,        I am on the board of OPEN, and I currently help produce the PIP series for CAP</a:t>
            </a:r>
          </a:p>
          <a:p>
            <a:r>
              <a:rPr lang="pt-BR" sz="2600" dirty="0"/>
              <a:t>RDC Nº 96/08 da ANVISA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874" y="1690912"/>
            <a:ext cx="6522253" cy="51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3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09E27-FDAB-E47F-86E8-1963B477A1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41813-B952-FCE6-4AD9-46FEB06E1F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4E57C06-AD6B-B829-0591-84A1BAC12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3" y="150372"/>
            <a:ext cx="18196595" cy="1002784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191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1DD6B-A71B-57C4-8CAA-04866EF312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58CF0-39E8-9316-1603-4B5730ABE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83FB6F7D-908A-C969-C3BE-84D3D5DB6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33" y="473221"/>
            <a:ext cx="18220188" cy="88978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8443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9E98-ECB7-E718-2764-64F76D725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/>
              <a:t>What About Artificial Intelligence?</a:t>
            </a:r>
            <a:endParaRPr lang="en-US" sz="6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CAAA7-69E7-D529-BA0C-1C2AE04956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AI is potentially a powerful tool for pathology education</a:t>
            </a:r>
          </a:p>
          <a:p>
            <a:r>
              <a:rPr lang="en-US" dirty="0"/>
              <a:t>Currently not much more advanced than typing questions into ChatGPT</a:t>
            </a:r>
          </a:p>
          <a:p>
            <a:r>
              <a:rPr lang="en-US" dirty="0"/>
              <a:t>Could not only diagnose virtual slides, but annotate them</a:t>
            </a:r>
          </a:p>
          <a:p>
            <a:endParaRPr lang="en-US" dirty="0"/>
          </a:p>
          <a:p>
            <a:r>
              <a:rPr lang="en-US" dirty="0"/>
              <a:t>Useless unless tightly monitored and vetted (garbage in, garbage out)</a:t>
            </a:r>
          </a:p>
        </p:txBody>
      </p:sp>
    </p:spTree>
    <p:extLst>
      <p:ext uri="{BB962C8B-B14F-4D97-AF65-F5344CB8AC3E}">
        <p14:creationId xmlns:p14="http://schemas.microsoft.com/office/powerpoint/2010/main" val="8289700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05745-52DF-7877-6607-B123425EAF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My Own Opinions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DA2E4-C7BC-2314-A7F6-8D732FAA46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wealth of educational material is great, but always consider the source</a:t>
            </a:r>
          </a:p>
          <a:p>
            <a:r>
              <a:rPr lang="en-US" dirty="0"/>
              <a:t>Social media is a great resource, but it’s crucial to separate the signal from the noise</a:t>
            </a:r>
          </a:p>
          <a:p>
            <a:r>
              <a:rPr lang="en-US" dirty="0"/>
              <a:t>The full value of conferences comes from in-person attendance, but it’s great that hybrid options are available</a:t>
            </a:r>
          </a:p>
          <a:p>
            <a:r>
              <a:rPr lang="en-US" dirty="0"/>
              <a:t>Do not overlook the value of traditional resources (textbooks, etc.)</a:t>
            </a:r>
          </a:p>
          <a:p>
            <a:r>
              <a:rPr lang="en-US" dirty="0"/>
              <a:t>Keep pushing (virtual?) glass – there is no substitute for experience</a:t>
            </a:r>
          </a:p>
        </p:txBody>
      </p:sp>
    </p:spTree>
    <p:extLst>
      <p:ext uri="{BB962C8B-B14F-4D97-AF65-F5344CB8AC3E}">
        <p14:creationId xmlns:p14="http://schemas.microsoft.com/office/powerpoint/2010/main" val="4157097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B93AA-DFF5-DC07-DB74-433BCCA663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C1B3A-42F4-05CD-7712-A14A804ADC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/>
              <a:t>Gonzalez RS, et al.</a:t>
            </a:r>
            <a:r>
              <a:rPr lang="en-US" dirty="0"/>
              <a:t> Is Social Media Here to Stay?: Survey Results Indicate Increasing Pathologist Interest and Engagement Over Time. Arch </a:t>
            </a:r>
            <a:r>
              <a:rPr lang="en-US" dirty="0" err="1"/>
              <a:t>Pathol</a:t>
            </a:r>
            <a:r>
              <a:rPr lang="en-US" dirty="0"/>
              <a:t> Lab Med. 2024 Feb 14 (Online ahead of print).</a:t>
            </a:r>
          </a:p>
          <a:p>
            <a:r>
              <a:rPr lang="en-US" b="1" dirty="0" err="1"/>
              <a:t>Laohawetwanit</a:t>
            </a:r>
            <a:r>
              <a:rPr lang="en-US" b="1" dirty="0"/>
              <a:t> T, et al.</a:t>
            </a:r>
            <a:r>
              <a:rPr lang="en-US" dirty="0"/>
              <a:t> Learning at a distance: results of an international survey on the adoption of virtual conferences and whole slide imaging by pathologists. J Clin </a:t>
            </a:r>
            <a:r>
              <a:rPr lang="en-US" dirty="0" err="1"/>
              <a:t>Pathol</a:t>
            </a:r>
            <a:r>
              <a:rPr lang="en-US" dirty="0"/>
              <a:t>. 2023 May 19 (Online ahead of print).</a:t>
            </a:r>
          </a:p>
          <a:p>
            <a:r>
              <a:rPr lang="en-US" b="1" dirty="0"/>
              <a:t>Mukhopadhyay S, et al.</a:t>
            </a:r>
            <a:r>
              <a:rPr lang="en-US" dirty="0"/>
              <a:t> Leveraging Technology for Remote Learning in the Era of COVID-19 and Social Distancing. Arch </a:t>
            </a:r>
            <a:r>
              <a:rPr lang="en-US" dirty="0" err="1"/>
              <a:t>Pathol</a:t>
            </a:r>
            <a:r>
              <a:rPr lang="en-US" dirty="0"/>
              <a:t> Lab Med. 2020;144:1027-1036.</a:t>
            </a:r>
          </a:p>
        </p:txBody>
      </p:sp>
    </p:spTree>
    <p:extLst>
      <p:ext uri="{BB962C8B-B14F-4D97-AF65-F5344CB8AC3E}">
        <p14:creationId xmlns:p14="http://schemas.microsoft.com/office/powerpoint/2010/main" val="4086858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D6517-E2EF-4628-9F81-1820842A00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Questions?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47FFB3-1861-88CF-025C-F4A1A2E1CC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Hands reaching out to the sky with icons&#10;&#10;Description automatically generated">
            <a:extLst>
              <a:ext uri="{FF2B5EF4-FFF2-40B4-BE49-F238E27FC236}">
                <a16:creationId xmlns:a16="http://schemas.microsoft.com/office/drawing/2014/main" id="{1F51ABE1-4860-AF97-6A91-7C6B63E65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992" y="1869767"/>
            <a:ext cx="12154016" cy="71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4193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err="1"/>
              <a:t>Thank</a:t>
            </a:r>
            <a:r>
              <a:rPr lang="pt-BR" dirty="0"/>
              <a:t> </a:t>
            </a:r>
            <a:r>
              <a:rPr lang="pt-BR" dirty="0" err="1"/>
              <a:t>You</a:t>
            </a:r>
            <a:r>
              <a:rPr lang="pt-BR" dirty="0"/>
              <a:t>!</a:t>
            </a:r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018" y="6057900"/>
            <a:ext cx="7859964" cy="6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61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Traditional Methods of Pathology Education</a:t>
            </a:r>
            <a:endParaRPr lang="pt-BR" sz="4800" dirty="0"/>
          </a:p>
        </p:txBody>
      </p:sp>
      <p:pic>
        <p:nvPicPr>
          <p:cNvPr id="4" name="Imagem 3"/>
          <p:cNvPicPr>
            <a:picLocks noChangeAspect="1"/>
          </p:cNvPicPr>
          <p:nvPr>
            <p:custDataLst>
              <p:custData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61040"/>
            <a:ext cx="2757714" cy="480167"/>
          </a:xfrm>
          <a:prstGeom prst="rect">
            <a:avLst/>
          </a:prstGeom>
        </p:spPr>
      </p:pic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3532E98B-41FA-8667-F5C3-EC18745A70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Textbooks</a:t>
            </a:r>
          </a:p>
          <a:p>
            <a:r>
              <a:rPr lang="en-US" dirty="0"/>
              <a:t>Formal lectures</a:t>
            </a:r>
          </a:p>
          <a:p>
            <a:r>
              <a:rPr lang="en-US" dirty="0"/>
              <a:t>At-the-scope teaching</a:t>
            </a:r>
          </a:p>
          <a:p>
            <a:r>
              <a:rPr lang="en-US" dirty="0"/>
              <a:t>Resident-resident interactions</a:t>
            </a:r>
          </a:p>
          <a:p>
            <a:endParaRPr lang="en-US" dirty="0"/>
          </a:p>
          <a:p>
            <a:r>
              <a:rPr lang="en-US" dirty="0"/>
              <a:t>Attending conferences and courses</a:t>
            </a:r>
          </a:p>
          <a:p>
            <a:r>
              <a:rPr lang="en-US" dirty="0"/>
              <a:t>Slide mailings (</a:t>
            </a:r>
            <a:r>
              <a:rPr lang="en-US" dirty="0" err="1"/>
              <a:t>eg</a:t>
            </a:r>
            <a:r>
              <a:rPr lang="en-US" dirty="0"/>
              <a:t>, CAP PIPs*)</a:t>
            </a:r>
          </a:p>
        </p:txBody>
      </p:sp>
    </p:spTree>
    <p:extLst>
      <p:ext uri="{BB962C8B-B14F-4D97-AF65-F5344CB8AC3E}">
        <p14:creationId xmlns:p14="http://schemas.microsoft.com/office/powerpoint/2010/main" val="385766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FAEFF-81A1-7EB6-A604-EFBFF8854E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Early Online Methods of Pathology Education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D6D30-EF9A-2CD8-22CD-03908D30A3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PathologyOutlines</a:t>
            </a:r>
            <a:r>
              <a:rPr lang="en-US" dirty="0"/>
              <a:t>*</a:t>
            </a:r>
          </a:p>
          <a:p>
            <a:r>
              <a:rPr lang="en-US" dirty="0"/>
              <a:t>Institution-specific web sites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WebPath</a:t>
            </a:r>
            <a:r>
              <a:rPr lang="en-US" dirty="0"/>
              <a:t>)</a:t>
            </a:r>
          </a:p>
          <a:p>
            <a:r>
              <a:rPr lang="en-US" dirty="0"/>
              <a:t>Question banks (</a:t>
            </a:r>
            <a:r>
              <a:rPr lang="en-US" dirty="0" err="1"/>
              <a:t>eg</a:t>
            </a:r>
            <a:r>
              <a:rPr lang="en-US" dirty="0"/>
              <a:t>, Johns Hopkins)</a:t>
            </a:r>
          </a:p>
          <a:p>
            <a:r>
              <a:rPr lang="en-US" dirty="0"/>
              <a:t>Image banks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WebPathology</a:t>
            </a:r>
            <a:r>
              <a:rPr lang="en-US" dirty="0"/>
              <a:t>)</a:t>
            </a:r>
          </a:p>
          <a:p>
            <a:r>
              <a:rPr lang="en-US" dirty="0"/>
              <a:t>Resident-shared knowledge</a:t>
            </a:r>
          </a:p>
          <a:p>
            <a:r>
              <a:rPr lang="en-US" dirty="0"/>
              <a:t>Audio lectures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Goljan</a:t>
            </a:r>
            <a:r>
              <a:rPr lang="en-US" dirty="0"/>
              <a:t>)</a:t>
            </a:r>
          </a:p>
          <a:p>
            <a:r>
              <a:rPr lang="en-US" dirty="0"/>
              <a:t>Google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00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B8194-B756-2A78-7117-1CA708D4D5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/>
              <a:t>Modern Methods of Pathology Education</a:t>
            </a:r>
            <a:endParaRPr lang="en-US" sz="4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69EA5-B7E3-6992-0464-94D2DD8EE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Social media (</a:t>
            </a:r>
            <a:r>
              <a:rPr lang="en-US" dirty="0" err="1"/>
              <a:t>eg</a:t>
            </a:r>
            <a:r>
              <a:rPr lang="en-US" dirty="0"/>
              <a:t>, Twitter/X)</a:t>
            </a:r>
          </a:p>
          <a:p>
            <a:r>
              <a:rPr lang="en-US" dirty="0"/>
              <a:t>Videos (</a:t>
            </a:r>
            <a:r>
              <a:rPr lang="en-US" dirty="0" err="1"/>
              <a:t>eg</a:t>
            </a:r>
            <a:r>
              <a:rPr lang="en-US" dirty="0"/>
              <a:t>, YouTube, </a:t>
            </a:r>
            <a:r>
              <a:rPr lang="en-US" dirty="0" err="1"/>
              <a:t>pathCast</a:t>
            </a:r>
            <a:r>
              <a:rPr lang="en-US"/>
              <a:t>*)</a:t>
            </a:r>
            <a:endParaRPr lang="en-US" dirty="0"/>
          </a:p>
          <a:p>
            <a:r>
              <a:rPr lang="en-US" dirty="0"/>
              <a:t>Digital slides (</a:t>
            </a:r>
            <a:r>
              <a:rPr lang="en-US" dirty="0" err="1"/>
              <a:t>eg</a:t>
            </a:r>
            <a:r>
              <a:rPr lang="en-US" dirty="0"/>
              <a:t>, </a:t>
            </a:r>
            <a:r>
              <a:rPr lang="en-US" dirty="0" err="1"/>
              <a:t>PathPresenter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PathElective</a:t>
            </a:r>
            <a:endParaRPr lang="en-US" dirty="0"/>
          </a:p>
          <a:p>
            <a:r>
              <a:rPr lang="en-US" dirty="0" err="1"/>
              <a:t>Pathoma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13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8D4CD-C5B8-AF99-60AE-6BB773D058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--- 2019/2020 ---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BB860B-1F8B-BF3A-B62E-D828D107588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Pandemic heightened the need for online education and accelerated its development</a:t>
            </a:r>
          </a:p>
          <a:p>
            <a:endParaRPr lang="en-US" dirty="0"/>
          </a:p>
          <a:p>
            <a:r>
              <a:rPr lang="en-US" dirty="0"/>
              <a:t>Newer online lecture series (CAP, VPGR*)</a:t>
            </a:r>
          </a:p>
          <a:p>
            <a:r>
              <a:rPr lang="en-US" dirty="0"/>
              <a:t>Transition from in-person to virtual lectures and conferences</a:t>
            </a:r>
          </a:p>
          <a:p>
            <a:r>
              <a:rPr lang="en-US" dirty="0"/>
              <a:t>Increase in social media activity</a:t>
            </a:r>
          </a:p>
          <a:p>
            <a:r>
              <a:rPr lang="en-US" dirty="0"/>
              <a:t>Zoom and/or scanned slides for </a:t>
            </a:r>
            <a:r>
              <a:rPr lang="en-US" dirty="0" err="1"/>
              <a:t>signout</a:t>
            </a:r>
            <a:endParaRPr lang="en-US" dirty="0"/>
          </a:p>
          <a:p>
            <a:r>
              <a:rPr lang="en-US" dirty="0"/>
              <a:t>Open Pathology Education Network*</a:t>
            </a:r>
          </a:p>
        </p:txBody>
      </p:sp>
    </p:spTree>
    <p:extLst>
      <p:ext uri="{BB962C8B-B14F-4D97-AF65-F5344CB8AC3E}">
        <p14:creationId xmlns:p14="http://schemas.microsoft.com/office/powerpoint/2010/main" val="232487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37837-80AF-DF17-880D-83A812C7EB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Overview of (Post-)Pandemic Education</a:t>
            </a:r>
            <a:endParaRPr lang="en-US" sz="5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29FBE-DD35-6BEA-84D1-CEF4EE716C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 descr="A close-up of a white background">
            <a:extLst>
              <a:ext uri="{FF2B5EF4-FFF2-40B4-BE49-F238E27FC236}">
                <a16:creationId xmlns:a16="http://schemas.microsoft.com/office/drawing/2014/main" id="{9C271CDF-A44F-4DFD-098E-4805D9117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3" y="2633133"/>
            <a:ext cx="18083110" cy="41397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7286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2D9C8-7027-286D-553C-90E4F33A7A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25861-F51C-E4BD-4335-8A76774664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029DB59-E642-B226-02D2-771E63F05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799" y="2090274"/>
            <a:ext cx="18121930" cy="596905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498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9CB7-549E-2AFA-DED2-089E0696C1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FD50CF-C5E5-6AB6-E6CF-EA7EFC0C66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91CE211-26C7-B5B7-9098-55E535500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2552" y="53225"/>
            <a:ext cx="10384067" cy="102431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8356230"/>
      </p:ext>
    </p:extLst>
  </p:cSld>
  <p:clrMapOvr>
    <a:masterClrMapping/>
  </p:clrMapOvr>
</p:sld>
</file>

<file path=ppt/theme/theme1.xml><?xml version="1.0" encoding="utf-8"?>
<a:theme xmlns:a="http://schemas.openxmlformats.org/drawingml/2006/main" name="Congresso de Patologi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10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1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2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3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14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15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16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17.xml><?xml version="1.0" encoding="utf-8"?>
<Control xmlns="http://schemas.microsoft.com/VisualStudio/2011/storyboarding/control">
  <Id Name="1c6c6d66-e46c-434a-a59f-9d28ee3d7f0e" Revision="1" Stencil="System.MyShapes" StencilVersion="1.0"/>
</Control>
</file>

<file path=customXml/item18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19.xml><?xml version="1.0" encoding="utf-8"?>
<Control xmlns="http://schemas.microsoft.com/VisualStudio/2011/storyboarding/control">
  <Id Name="0a9a4825-af60-40dc-88a1-3253f3e0d7f7" Revision="1" Stencil="System.MyShapes" StencilVersion="1.0"/>
</Control>
</file>

<file path=customXml/item2.xml><?xml version="1.0" encoding="utf-8"?>
<Control xmlns="http://schemas.microsoft.com/VisualStudio/2011/storyboarding/control">
  <Id Name="53580243-bdf6-453f-83a8-3cbdd5668771" Revision="1" Stencil="System.MyShapes" StencilVersion="1.0"/>
</Control>
</file>

<file path=customXml/item20.xml><?xml version="1.0" encoding="utf-8"?>
<Control xmlns="http://schemas.microsoft.com/VisualStudio/2011/storyboarding/control">
  <Id Name="5b101e26-a922-4310-9dbd-60b14fea8887" Revision="1" Stencil="System.MyShapes" StencilVersion="1.0"/>
</Control>
</file>

<file path=customXml/item3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4.xml><?xml version="1.0" encoding="utf-8"?>
<Control xmlns="http://schemas.microsoft.com/VisualStudio/2011/storyboarding/control">
  <Id Name="f5a567c0-1ac9-49a2-966f-a00bf8425481" Revision="1" Stencil="System.MyShapes" StencilVersion="1.0"/>
</Control>
</file>

<file path=customXml/item5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6.xml><?xml version="1.0" encoding="utf-8"?>
<Control xmlns="http://schemas.microsoft.com/VisualStudio/2011/storyboarding/control">
  <Id Name="97049ea3-0512-4d28-93cd-1fe9390555f9" Revision="1" Stencil="System.MyShapes" StencilVersion="1.0"/>
</Control>
</file>

<file path=customXml/item7.xml><?xml version="1.0" encoding="utf-8"?>
<Control xmlns="http://schemas.microsoft.com/VisualStudio/2011/storyboarding/control">
  <Id Name="d3fce018-2bf8-40cf-99d5-06f634592dc2" Revision="1" Stencil="System.MyShapes" StencilVersion="1.0"/>
</Control>
</file>

<file path=customXml/item8.xml><?xml version="1.0" encoding="utf-8"?>
<Control xmlns="http://schemas.microsoft.com/VisualStudio/2011/storyboarding/control">
  <Id Name="639d4620-01c4-4147-85d1-630f460179d7" Revision="1" Stencil="System.MyShapes" StencilVersion="1.0"/>
</Control>
</file>

<file path=customXml/item9.xml><?xml version="1.0" encoding="utf-8"?>
<Control xmlns="http://schemas.microsoft.com/VisualStudio/2011/storyboarding/control">
  <Id Name="37d46d3a-d21d-4b92-a139-756aec7f975c" Revision="1" Stencil="System.MyShapes" StencilVersion="1.0"/>
</Control>
</file>

<file path=customXml/itemProps1.xml><?xml version="1.0" encoding="utf-8"?>
<ds:datastoreItem xmlns:ds="http://schemas.openxmlformats.org/officeDocument/2006/customXml" ds:itemID="{5D636A32-C9CE-4466-A7AA-4E99513F62CE}">
  <ds:schemaRefs>
    <ds:schemaRef ds:uri="http://schemas.microsoft.com/VisualStudio/2011/storyboarding/control"/>
  </ds:schemaRefs>
</ds:datastoreItem>
</file>

<file path=customXml/itemProps10.xml><?xml version="1.0" encoding="utf-8"?>
<ds:datastoreItem xmlns:ds="http://schemas.openxmlformats.org/officeDocument/2006/customXml" ds:itemID="{8A435F90-28E9-4DE7-B2CE-F65BE09BF789}">
  <ds:schemaRefs>
    <ds:schemaRef ds:uri="http://schemas.microsoft.com/VisualStudio/2011/storyboarding/control"/>
  </ds:schemaRefs>
</ds:datastoreItem>
</file>

<file path=customXml/itemProps11.xml><?xml version="1.0" encoding="utf-8"?>
<ds:datastoreItem xmlns:ds="http://schemas.openxmlformats.org/officeDocument/2006/customXml" ds:itemID="{B08D06DF-C2AA-45EF-865E-1E729275B0C2}">
  <ds:schemaRefs>
    <ds:schemaRef ds:uri="http://schemas.microsoft.com/VisualStudio/2011/storyboarding/control"/>
  </ds:schemaRefs>
</ds:datastoreItem>
</file>

<file path=customXml/itemProps12.xml><?xml version="1.0" encoding="utf-8"?>
<ds:datastoreItem xmlns:ds="http://schemas.openxmlformats.org/officeDocument/2006/customXml" ds:itemID="{3C5A09BE-A599-42B0-9D62-59A72E25F70A}">
  <ds:schemaRefs>
    <ds:schemaRef ds:uri="http://schemas.microsoft.com/VisualStudio/2011/storyboarding/control"/>
  </ds:schemaRefs>
</ds:datastoreItem>
</file>

<file path=customXml/itemProps13.xml><?xml version="1.0" encoding="utf-8"?>
<ds:datastoreItem xmlns:ds="http://schemas.openxmlformats.org/officeDocument/2006/customXml" ds:itemID="{66584C4E-10A7-4D6A-B8A8-BCD2E6B5A60E}">
  <ds:schemaRefs>
    <ds:schemaRef ds:uri="http://schemas.microsoft.com/VisualStudio/2011/storyboarding/control"/>
  </ds:schemaRefs>
</ds:datastoreItem>
</file>

<file path=customXml/itemProps14.xml><?xml version="1.0" encoding="utf-8"?>
<ds:datastoreItem xmlns:ds="http://schemas.openxmlformats.org/officeDocument/2006/customXml" ds:itemID="{8F4D6BDA-3027-4CA4-B1D2-75C28A01AEEA}">
  <ds:schemaRefs>
    <ds:schemaRef ds:uri="http://schemas.microsoft.com/VisualStudio/2011/storyboarding/control"/>
  </ds:schemaRefs>
</ds:datastoreItem>
</file>

<file path=customXml/itemProps15.xml><?xml version="1.0" encoding="utf-8"?>
<ds:datastoreItem xmlns:ds="http://schemas.openxmlformats.org/officeDocument/2006/customXml" ds:itemID="{C842CB7E-1519-4A6D-8A59-AB0D277F7EEA}">
  <ds:schemaRefs>
    <ds:schemaRef ds:uri="http://schemas.microsoft.com/VisualStudio/2011/storyboarding/control"/>
  </ds:schemaRefs>
</ds:datastoreItem>
</file>

<file path=customXml/itemProps16.xml><?xml version="1.0" encoding="utf-8"?>
<ds:datastoreItem xmlns:ds="http://schemas.openxmlformats.org/officeDocument/2006/customXml" ds:itemID="{25464077-AB32-4500-9AA0-3C20B1FFFFB3}">
  <ds:schemaRefs>
    <ds:schemaRef ds:uri="http://schemas.microsoft.com/VisualStudio/2011/storyboarding/control"/>
  </ds:schemaRefs>
</ds:datastoreItem>
</file>

<file path=customXml/itemProps17.xml><?xml version="1.0" encoding="utf-8"?>
<ds:datastoreItem xmlns:ds="http://schemas.openxmlformats.org/officeDocument/2006/customXml" ds:itemID="{A221C96B-DBAD-41B8-B572-28EF1FE3B8C6}">
  <ds:schemaRefs>
    <ds:schemaRef ds:uri="http://schemas.microsoft.com/VisualStudio/2011/storyboarding/control"/>
  </ds:schemaRefs>
</ds:datastoreItem>
</file>

<file path=customXml/itemProps18.xml><?xml version="1.0" encoding="utf-8"?>
<ds:datastoreItem xmlns:ds="http://schemas.openxmlformats.org/officeDocument/2006/customXml" ds:itemID="{64409CB1-79E8-4255-B6EF-4156EC6241EA}">
  <ds:schemaRefs>
    <ds:schemaRef ds:uri="http://schemas.microsoft.com/VisualStudio/2011/storyboarding/control"/>
  </ds:schemaRefs>
</ds:datastoreItem>
</file>

<file path=customXml/itemProps19.xml><?xml version="1.0" encoding="utf-8"?>
<ds:datastoreItem xmlns:ds="http://schemas.openxmlformats.org/officeDocument/2006/customXml" ds:itemID="{F69F0F43-3B9E-4646-9AAB-EC372D25A1C9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322D8AA5-CC48-42A5-A730-BEB4E70C3EEB}">
  <ds:schemaRefs>
    <ds:schemaRef ds:uri="http://schemas.microsoft.com/VisualStudio/2011/storyboarding/control"/>
  </ds:schemaRefs>
</ds:datastoreItem>
</file>

<file path=customXml/itemProps20.xml><?xml version="1.0" encoding="utf-8"?>
<ds:datastoreItem xmlns:ds="http://schemas.openxmlformats.org/officeDocument/2006/customXml" ds:itemID="{6E2D75E1-1DB4-4D06-BA7F-86761867684D}">
  <ds:schemaRefs>
    <ds:schemaRef ds:uri="http://schemas.microsoft.com/VisualStudio/2011/storyboarding/control"/>
  </ds:schemaRefs>
</ds:datastoreItem>
</file>

<file path=customXml/itemProps3.xml><?xml version="1.0" encoding="utf-8"?>
<ds:datastoreItem xmlns:ds="http://schemas.openxmlformats.org/officeDocument/2006/customXml" ds:itemID="{FC641727-A542-4B50-89B7-48E15488BC7B}">
  <ds:schemaRefs>
    <ds:schemaRef ds:uri="http://schemas.microsoft.com/VisualStudio/2011/storyboarding/control"/>
  </ds:schemaRefs>
</ds:datastoreItem>
</file>

<file path=customXml/itemProps4.xml><?xml version="1.0" encoding="utf-8"?>
<ds:datastoreItem xmlns:ds="http://schemas.openxmlformats.org/officeDocument/2006/customXml" ds:itemID="{5E863CE9-3026-4E56-A554-3353EB6339DF}">
  <ds:schemaRefs>
    <ds:schemaRef ds:uri="http://schemas.microsoft.com/VisualStudio/2011/storyboarding/control"/>
  </ds:schemaRefs>
</ds:datastoreItem>
</file>

<file path=customXml/itemProps5.xml><?xml version="1.0" encoding="utf-8"?>
<ds:datastoreItem xmlns:ds="http://schemas.openxmlformats.org/officeDocument/2006/customXml" ds:itemID="{BBB7D1CD-2AF5-4E17-A0B8-96DF3BB13463}">
  <ds:schemaRefs>
    <ds:schemaRef ds:uri="http://schemas.microsoft.com/VisualStudio/2011/storyboarding/control"/>
  </ds:schemaRefs>
</ds:datastoreItem>
</file>

<file path=customXml/itemProps6.xml><?xml version="1.0" encoding="utf-8"?>
<ds:datastoreItem xmlns:ds="http://schemas.openxmlformats.org/officeDocument/2006/customXml" ds:itemID="{D8C6A5EA-7FE6-41CF-9278-A054B2D7B73F}">
  <ds:schemaRefs>
    <ds:schemaRef ds:uri="http://schemas.microsoft.com/VisualStudio/2011/storyboarding/control"/>
  </ds:schemaRefs>
</ds:datastoreItem>
</file>

<file path=customXml/itemProps7.xml><?xml version="1.0" encoding="utf-8"?>
<ds:datastoreItem xmlns:ds="http://schemas.openxmlformats.org/officeDocument/2006/customXml" ds:itemID="{4238F7FD-1397-40F9-8DA4-1B2363D5DF69}">
  <ds:schemaRefs>
    <ds:schemaRef ds:uri="http://schemas.microsoft.com/VisualStudio/2011/storyboarding/control"/>
  </ds:schemaRefs>
</ds:datastoreItem>
</file>

<file path=customXml/itemProps8.xml><?xml version="1.0" encoding="utf-8"?>
<ds:datastoreItem xmlns:ds="http://schemas.openxmlformats.org/officeDocument/2006/customXml" ds:itemID="{8C3949BB-B130-480F-AC4B-4A22079495C7}">
  <ds:schemaRefs>
    <ds:schemaRef ds:uri="http://schemas.microsoft.com/VisualStudio/2011/storyboarding/control"/>
  </ds:schemaRefs>
</ds:datastoreItem>
</file>

<file path=customXml/itemProps9.xml><?xml version="1.0" encoding="utf-8"?>
<ds:datastoreItem xmlns:ds="http://schemas.openxmlformats.org/officeDocument/2006/customXml" ds:itemID="{7AD2A8F4-A7E4-470C-A5DE-6D5632323B18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617</Words>
  <Application>Microsoft Office PowerPoint</Application>
  <PresentationFormat>Personalizar</PresentationFormat>
  <Paragraphs>81</Paragraphs>
  <Slides>26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Bold</vt:lpstr>
      <vt:lpstr>Congresso de Patologia</vt:lpstr>
      <vt:lpstr>Learning From A Distance: How Pathology Education Has Changed Since 2019</vt:lpstr>
      <vt:lpstr>Disclosure of Relevant Financial Relationships</vt:lpstr>
      <vt:lpstr>Traditional Methods of Pathology Education</vt:lpstr>
      <vt:lpstr>Early Online Methods of Pathology Education</vt:lpstr>
      <vt:lpstr>Modern Methods of Pathology Education</vt:lpstr>
      <vt:lpstr>--- 2019/2020 ---</vt:lpstr>
      <vt:lpstr>Overview of (Post-)Pandemic Education</vt:lpstr>
      <vt:lpstr>Apresentação do PowerPoint</vt:lpstr>
      <vt:lpstr>Apresentação do PowerPoint</vt:lpstr>
      <vt:lpstr>Apresentação do PowerPoint</vt:lpstr>
      <vt:lpstr>Apresentação do PowerPoint</vt:lpstr>
      <vt:lpstr>Benefits of Traditional Pathology Education</vt:lpstr>
      <vt:lpstr>Benefits of Modern Pathology Education</vt:lpstr>
      <vt:lpstr>How Do Pathologists Feel About This?</vt:lpstr>
      <vt:lpstr>Apresentação do PowerPoint</vt:lpstr>
      <vt:lpstr>Apresentação do PowerPoint</vt:lpstr>
      <vt:lpstr>Whole Slide Images</vt:lpstr>
      <vt:lpstr>Pathologists and Social Media in 2022</vt:lpstr>
      <vt:lpstr>Apresentação do PowerPoint</vt:lpstr>
      <vt:lpstr>Apresentação do PowerPoint</vt:lpstr>
      <vt:lpstr>Apresentação do PowerPoint</vt:lpstr>
      <vt:lpstr>What About Artificial Intelligence?</vt:lpstr>
      <vt:lpstr>My Own Opinions</vt:lpstr>
      <vt:lpstr>References</vt:lpstr>
      <vt:lpstr>Questions?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Alexsander Verrone</dc:creator>
  <cp:lastModifiedBy>CN PRODUÇÕES</cp:lastModifiedBy>
  <cp:revision>32</cp:revision>
  <dcterms:created xsi:type="dcterms:W3CDTF">2024-02-22T18:43:09Z</dcterms:created>
  <dcterms:modified xsi:type="dcterms:W3CDTF">2024-05-30T11:24:34Z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  <property fmtid="{D5CDD505-2E9C-101B-9397-08002B2CF9AE}" pid="3" name="Tfs.LastKnownPath">
    <vt:lpwstr>https://d.docs.live.net/63ee6ee913b13d11/Alex/Congresso/2024/ppt.pptx</vt:lpwstr>
  </property>
</Properties>
</file>